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57" r:id="rId4"/>
    <p:sldId id="258" r:id="rId5"/>
    <p:sldId id="259" r:id="rId6"/>
    <p:sldId id="270" r:id="rId7"/>
    <p:sldId id="262" r:id="rId8"/>
    <p:sldId id="273" r:id="rId9"/>
    <p:sldId id="274" r:id="rId10"/>
    <p:sldId id="275" r:id="rId11"/>
    <p:sldId id="272" r:id="rId12"/>
    <p:sldId id="265" r:id="rId13"/>
    <p:sldId id="266" r:id="rId14"/>
    <p:sldId id="268" r:id="rId15"/>
    <p:sldId id="276" r:id="rId16"/>
    <p:sldId id="269" r:id="rId17"/>
    <p:sldId id="263" r:id="rId18"/>
    <p:sldId id="280" r:id="rId19"/>
    <p:sldId id="260" r:id="rId20"/>
    <p:sldId id="261" r:id="rId21"/>
    <p:sldId id="284" r:id="rId22"/>
    <p:sldId id="282" r:id="rId23"/>
    <p:sldId id="283" r:id="rId24"/>
    <p:sldId id="277" r:id="rId25"/>
    <p:sldId id="267" r:id="rId26"/>
    <p:sldId id="279"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08" d="100"/>
          <a:sy n="108" d="100"/>
        </p:scale>
        <p:origin x="7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ED9BD-F837-4BC2-88BD-20DE62BCEE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5D5FD9-2610-4021-9F3E-7E8C20A554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0F4C96-7035-43D8-925F-3F5C28B766A8}"/>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762CCE70-BE73-4222-9C0B-3857EC8E9F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5B3E4-199D-42FD-9CD5-7623ACADB852}"/>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314087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CB2A-1A3D-4911-B7F8-732E84FA93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912579-BB44-4F5E-81B4-D2FB687FA1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0255A0-3F1E-43E6-91BC-E1E5F9F2B49C}"/>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C56A39B1-B0C2-4990-AF25-7835A5B96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C66ABB-7F9A-495A-9A2E-A947EAD3DEE6}"/>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3736528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3362-FA78-4394-BBE0-103DADAEAB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93E173-0AA7-4A87-9C9C-A209899CAC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748561-312F-41FB-B814-C2BD03AE8ECB}"/>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59CBB629-B37D-4986-ADA5-0CE3276AB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7DE89-097D-48E9-AFC5-0617412A3E3D}"/>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3444457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4B69-BDD8-47D5-A5E0-E14B31B2BC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20148-5F1E-40B4-B852-171D276F33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D00366-36F5-412E-8F74-5DB4DA4F13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AC0262-861E-49BC-9BCD-C0302F52B255}"/>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6" name="Footer Placeholder 5">
            <a:extLst>
              <a:ext uri="{FF2B5EF4-FFF2-40B4-BE49-F238E27FC236}">
                <a16:creationId xmlns:a16="http://schemas.microsoft.com/office/drawing/2014/main" id="{A1372845-E308-448B-AA61-A3E54C89CF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77AC60-3577-472B-B488-4BA12B6973F1}"/>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621521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CDF94-A79B-46CE-8E8F-0019A34481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57400-2C46-4BF3-BA1A-ADFD2758CC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2BC33-2884-413C-B572-C45F1FD24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39CFD2-563D-48E9-A5A7-F633D03A13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7D3BB9-CCA4-4614-8536-E7B6C5255D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5D57E8-8524-4426-B66E-429F00B4BA70}"/>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8" name="Footer Placeholder 7">
            <a:extLst>
              <a:ext uri="{FF2B5EF4-FFF2-40B4-BE49-F238E27FC236}">
                <a16:creationId xmlns:a16="http://schemas.microsoft.com/office/drawing/2014/main" id="{C65C5E12-F053-4D95-B78B-A218A710F3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5AA4F5-1386-4A40-B77C-3836CBE3497D}"/>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1768929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2C470-203C-4847-8EAD-4822D6ACDF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9A906E-325E-49BF-BD9F-FBBEBD336FAE}"/>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4" name="Footer Placeholder 3">
            <a:extLst>
              <a:ext uri="{FF2B5EF4-FFF2-40B4-BE49-F238E27FC236}">
                <a16:creationId xmlns:a16="http://schemas.microsoft.com/office/drawing/2014/main" id="{D3AFE276-EECE-4935-8D17-82A0A2C62D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173DD6-40A6-452F-B0F4-369A85A9A04C}"/>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3764033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29AAFB-5CBB-4EDB-A6F8-68F78BA289AB}"/>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3" name="Footer Placeholder 2">
            <a:extLst>
              <a:ext uri="{FF2B5EF4-FFF2-40B4-BE49-F238E27FC236}">
                <a16:creationId xmlns:a16="http://schemas.microsoft.com/office/drawing/2014/main" id="{9EFB3A79-01EA-44CF-81A2-02E91AD4F1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74FFE6-41EF-40D2-B80C-672BED2E487F}"/>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62835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9AE0-A80A-451E-8C11-5B2D71561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905C83-66A6-4216-914E-82430FF57A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453688-4D1C-415C-A704-B86452BB1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814B88-A95C-4482-BFF0-F68B2CBE2815}"/>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6" name="Footer Placeholder 5">
            <a:extLst>
              <a:ext uri="{FF2B5EF4-FFF2-40B4-BE49-F238E27FC236}">
                <a16:creationId xmlns:a16="http://schemas.microsoft.com/office/drawing/2014/main" id="{CA1BEFFD-9933-495A-99CD-BD234A470B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20EE68-ACAE-4EBB-8091-386B2523B324}"/>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867141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29783-08F6-4C95-8494-2DDA79926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1F5EFE-7DA0-4811-AC30-35E2444E96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5B0248-FD15-4EF4-A014-251DAAC8FA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C174E-247C-4ACD-818E-BA9866F21B24}"/>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6" name="Footer Placeholder 5">
            <a:extLst>
              <a:ext uri="{FF2B5EF4-FFF2-40B4-BE49-F238E27FC236}">
                <a16:creationId xmlns:a16="http://schemas.microsoft.com/office/drawing/2014/main" id="{A68CF9AE-F31A-4B6C-9C38-368B14A6B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9A358B-B29D-4263-9C2E-F33629EA0A0C}"/>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765711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54A-BEB4-4CD5-A382-E44A628E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6EC4F1-6A79-42DA-B21E-A6B8B4B75F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D4A7C-7871-48A9-A609-15C32D6CCDB1}"/>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C39C9060-3796-497B-A9CB-F202C3DDA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91B68-739A-4E0F-89B8-2A7C1A97DE4F}"/>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147824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1D7CD1-E4B2-4F64-846A-EE569B58D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EAF5D9-37B1-4083-A181-810D4A66A1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EB4DE-31E4-4D80-BDBA-1051926EC9C5}"/>
              </a:ext>
            </a:extLst>
          </p:cNvPr>
          <p:cNvSpPr>
            <a:spLocks noGrp="1"/>
          </p:cNvSpPr>
          <p:nvPr>
            <p:ph type="dt" sz="half" idx="10"/>
          </p:nvPr>
        </p:nvSpPr>
        <p:spPr/>
        <p:txBody>
          <a:body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4CE69E08-9AAF-45DB-AB71-7ED59923A5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1A52D-907D-44E9-A655-92F83685A823}"/>
              </a:ext>
            </a:extLst>
          </p:cNvPr>
          <p:cNvSpPr>
            <a:spLocks noGrp="1"/>
          </p:cNvSpPr>
          <p:nvPr>
            <p:ph type="sldNum" sz="quarter" idx="12"/>
          </p:nvPr>
        </p:nvSpPr>
        <p:spPr/>
        <p:txBody>
          <a:bodyPr/>
          <a:lstStyle/>
          <a:p>
            <a:fld id="{5022EDD9-E076-4DF4-BB4D-BB9C66F7B802}" type="slidenum">
              <a:rPr lang="en-US" smtClean="0"/>
              <a:t>‹#›</a:t>
            </a:fld>
            <a:endParaRPr lang="en-US"/>
          </a:p>
        </p:txBody>
      </p:sp>
    </p:spTree>
    <p:extLst>
      <p:ext uri="{BB962C8B-B14F-4D97-AF65-F5344CB8AC3E}">
        <p14:creationId xmlns:p14="http://schemas.microsoft.com/office/powerpoint/2010/main" val="2370565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0B37CC-1264-4DAE-95AA-9D53E3E1B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78B2C9-22F8-4871-95D1-1025E0DE11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2B515A-9FB0-4ACE-90BD-068596ED51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139E5-D413-4071-A07C-83022ABD392A}" type="datetimeFigureOut">
              <a:rPr lang="en-US" smtClean="0"/>
              <a:t>8/31/19</a:t>
            </a:fld>
            <a:endParaRPr lang="en-US"/>
          </a:p>
        </p:txBody>
      </p:sp>
      <p:sp>
        <p:nvSpPr>
          <p:cNvPr id="5" name="Footer Placeholder 4">
            <a:extLst>
              <a:ext uri="{FF2B5EF4-FFF2-40B4-BE49-F238E27FC236}">
                <a16:creationId xmlns:a16="http://schemas.microsoft.com/office/drawing/2014/main" id="{09711674-BA59-495B-909E-7590531FA2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FF131B-EAC0-4BBB-895A-E0E2CEF10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2EDD9-E076-4DF4-BB4D-BB9C66F7B802}" type="slidenum">
              <a:rPr lang="en-US" smtClean="0"/>
              <a:t>‹#›</a:t>
            </a:fld>
            <a:endParaRPr lang="en-US"/>
          </a:p>
        </p:txBody>
      </p:sp>
    </p:spTree>
    <p:extLst>
      <p:ext uri="{BB962C8B-B14F-4D97-AF65-F5344CB8AC3E}">
        <p14:creationId xmlns:p14="http://schemas.microsoft.com/office/powerpoint/2010/main" val="305942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Z5RTSt6vbFY"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AWW5_oEyT4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8sNWpmR14W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https://www.youtube.com/embed/b0AGiq9j_Ak" TargetMode="Externa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0k7Ir1bWjy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92D4-3064-4085-949D-CC41049E98AB}"/>
              </a:ext>
            </a:extLst>
          </p:cNvPr>
          <p:cNvSpPr>
            <a:spLocks noGrp="1"/>
          </p:cNvSpPr>
          <p:nvPr>
            <p:ph type="ctrTitle"/>
          </p:nvPr>
        </p:nvSpPr>
        <p:spPr/>
        <p:txBody>
          <a:bodyPr/>
          <a:lstStyle/>
          <a:p>
            <a:r>
              <a:rPr lang="en-US" dirty="0"/>
              <a:t>Class 8 </a:t>
            </a:r>
          </a:p>
        </p:txBody>
      </p:sp>
    </p:spTree>
    <p:extLst>
      <p:ext uri="{BB962C8B-B14F-4D97-AF65-F5344CB8AC3E}">
        <p14:creationId xmlns:p14="http://schemas.microsoft.com/office/powerpoint/2010/main" val="2157714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2E22-94BD-4FFE-8F6E-3F23AECBCC14}"/>
              </a:ext>
            </a:extLst>
          </p:cNvPr>
          <p:cNvSpPr>
            <a:spLocks noGrp="1"/>
          </p:cNvSpPr>
          <p:nvPr>
            <p:ph type="title"/>
          </p:nvPr>
        </p:nvSpPr>
        <p:spPr/>
        <p:txBody>
          <a:bodyPr/>
          <a:lstStyle/>
          <a:p>
            <a:r>
              <a:rPr lang="en-US" dirty="0"/>
              <a:t>Final exam </a:t>
            </a:r>
          </a:p>
        </p:txBody>
      </p:sp>
      <p:sp>
        <p:nvSpPr>
          <p:cNvPr id="3" name="Content Placeholder 2">
            <a:extLst>
              <a:ext uri="{FF2B5EF4-FFF2-40B4-BE49-F238E27FC236}">
                <a16:creationId xmlns:a16="http://schemas.microsoft.com/office/drawing/2014/main" id="{B6BCFB65-EE4C-48B9-887D-4608B41924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9774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257D-498A-4138-88AC-5FFF57CD2E02}"/>
              </a:ext>
            </a:extLst>
          </p:cNvPr>
          <p:cNvSpPr>
            <a:spLocks noGrp="1"/>
          </p:cNvSpPr>
          <p:nvPr>
            <p:ph type="title"/>
          </p:nvPr>
        </p:nvSpPr>
        <p:spPr/>
        <p:txBody>
          <a:bodyPr/>
          <a:lstStyle/>
          <a:p>
            <a:r>
              <a:rPr lang="en-US" dirty="0"/>
              <a:t>Last class </a:t>
            </a:r>
          </a:p>
        </p:txBody>
      </p:sp>
      <p:pic>
        <p:nvPicPr>
          <p:cNvPr id="4" name="Content Placeholder 3">
            <a:extLst>
              <a:ext uri="{FF2B5EF4-FFF2-40B4-BE49-F238E27FC236}">
                <a16:creationId xmlns:a16="http://schemas.microsoft.com/office/drawing/2014/main" id="{286B28EC-EDE8-4E00-9194-4B348D27F9A6}"/>
              </a:ext>
            </a:extLst>
          </p:cNvPr>
          <p:cNvPicPr>
            <a:picLocks noGrp="1" noChangeAspect="1"/>
          </p:cNvPicPr>
          <p:nvPr>
            <p:ph idx="1"/>
          </p:nvPr>
        </p:nvPicPr>
        <p:blipFill>
          <a:blip r:embed="rId2"/>
          <a:stretch>
            <a:fillRect/>
          </a:stretch>
        </p:blipFill>
        <p:spPr>
          <a:xfrm>
            <a:off x="1022902" y="1584429"/>
            <a:ext cx="2857500" cy="1600200"/>
          </a:xfrm>
          <a:prstGeom prst="rect">
            <a:avLst/>
          </a:prstGeom>
        </p:spPr>
      </p:pic>
      <p:pic>
        <p:nvPicPr>
          <p:cNvPr id="5" name="Picture 4">
            <a:extLst>
              <a:ext uri="{FF2B5EF4-FFF2-40B4-BE49-F238E27FC236}">
                <a16:creationId xmlns:a16="http://schemas.microsoft.com/office/drawing/2014/main" id="{AB934736-53A4-4811-98F8-9FB867576728}"/>
              </a:ext>
            </a:extLst>
          </p:cNvPr>
          <p:cNvPicPr>
            <a:picLocks noChangeAspect="1"/>
          </p:cNvPicPr>
          <p:nvPr/>
        </p:nvPicPr>
        <p:blipFill>
          <a:blip r:embed="rId3"/>
          <a:stretch>
            <a:fillRect/>
          </a:stretch>
        </p:blipFill>
        <p:spPr>
          <a:xfrm>
            <a:off x="3880402" y="1527279"/>
            <a:ext cx="2495550" cy="1657350"/>
          </a:xfrm>
          <a:prstGeom prst="rect">
            <a:avLst/>
          </a:prstGeom>
        </p:spPr>
      </p:pic>
      <p:pic>
        <p:nvPicPr>
          <p:cNvPr id="6" name="Picture 5">
            <a:extLst>
              <a:ext uri="{FF2B5EF4-FFF2-40B4-BE49-F238E27FC236}">
                <a16:creationId xmlns:a16="http://schemas.microsoft.com/office/drawing/2014/main" id="{5BEFF2D5-4D1C-492B-A699-CE3CD71DD486}"/>
              </a:ext>
            </a:extLst>
          </p:cNvPr>
          <p:cNvPicPr>
            <a:picLocks noChangeAspect="1"/>
          </p:cNvPicPr>
          <p:nvPr/>
        </p:nvPicPr>
        <p:blipFill>
          <a:blip r:embed="rId4"/>
          <a:stretch>
            <a:fillRect/>
          </a:stretch>
        </p:blipFill>
        <p:spPr>
          <a:xfrm>
            <a:off x="7687561" y="1034442"/>
            <a:ext cx="4789115" cy="4789115"/>
          </a:xfrm>
          <a:prstGeom prst="rect">
            <a:avLst/>
          </a:prstGeom>
        </p:spPr>
      </p:pic>
      <p:pic>
        <p:nvPicPr>
          <p:cNvPr id="7" name="Picture 6">
            <a:extLst>
              <a:ext uri="{FF2B5EF4-FFF2-40B4-BE49-F238E27FC236}">
                <a16:creationId xmlns:a16="http://schemas.microsoft.com/office/drawing/2014/main" id="{7EDAECCC-1064-4309-9F8D-FDEB73EB3C87}"/>
              </a:ext>
            </a:extLst>
          </p:cNvPr>
          <p:cNvPicPr>
            <a:picLocks noChangeAspect="1"/>
          </p:cNvPicPr>
          <p:nvPr/>
        </p:nvPicPr>
        <p:blipFill>
          <a:blip r:embed="rId5"/>
          <a:stretch>
            <a:fillRect/>
          </a:stretch>
        </p:blipFill>
        <p:spPr>
          <a:xfrm>
            <a:off x="4196855" y="3672438"/>
            <a:ext cx="3421532" cy="2038111"/>
          </a:xfrm>
          <a:prstGeom prst="rect">
            <a:avLst/>
          </a:prstGeom>
        </p:spPr>
      </p:pic>
      <p:pic>
        <p:nvPicPr>
          <p:cNvPr id="8" name="Picture 7">
            <a:extLst>
              <a:ext uri="{FF2B5EF4-FFF2-40B4-BE49-F238E27FC236}">
                <a16:creationId xmlns:a16="http://schemas.microsoft.com/office/drawing/2014/main" id="{83437B29-C132-47F9-9485-C96E9192DCBB}"/>
              </a:ext>
            </a:extLst>
          </p:cNvPr>
          <p:cNvPicPr>
            <a:picLocks noChangeAspect="1"/>
          </p:cNvPicPr>
          <p:nvPr/>
        </p:nvPicPr>
        <p:blipFill>
          <a:blip r:embed="rId6"/>
          <a:stretch>
            <a:fillRect/>
          </a:stretch>
        </p:blipFill>
        <p:spPr>
          <a:xfrm>
            <a:off x="455005" y="3630235"/>
            <a:ext cx="3425397" cy="2038111"/>
          </a:xfrm>
          <a:prstGeom prst="rect">
            <a:avLst/>
          </a:prstGeom>
        </p:spPr>
      </p:pic>
    </p:spTree>
    <p:extLst>
      <p:ext uri="{BB962C8B-B14F-4D97-AF65-F5344CB8AC3E}">
        <p14:creationId xmlns:p14="http://schemas.microsoft.com/office/powerpoint/2010/main" val="21437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4A2E-D424-450D-88AA-349F7918662F}"/>
              </a:ext>
            </a:extLst>
          </p:cNvPr>
          <p:cNvSpPr>
            <a:spLocks noGrp="1"/>
          </p:cNvSpPr>
          <p:nvPr>
            <p:ph type="title"/>
          </p:nvPr>
        </p:nvSpPr>
        <p:spPr/>
        <p:txBody>
          <a:bodyPr/>
          <a:lstStyle/>
          <a:p>
            <a:r>
              <a:rPr lang="en-US" dirty="0"/>
              <a:t>What is the problem?</a:t>
            </a:r>
          </a:p>
        </p:txBody>
      </p:sp>
      <p:pic>
        <p:nvPicPr>
          <p:cNvPr id="4" name="Online Media 3">
            <a:hlinkClick r:id="" action="ppaction://media"/>
            <a:extLst>
              <a:ext uri="{FF2B5EF4-FFF2-40B4-BE49-F238E27FC236}">
                <a16:creationId xmlns:a16="http://schemas.microsoft.com/office/drawing/2014/main" id="{1DF59ADC-72A4-447E-BF21-A7E1FC398826}"/>
              </a:ext>
            </a:extLst>
          </p:cNvPr>
          <p:cNvPicPr>
            <a:picLocks noGrp="1" noRot="1" noChangeAspect="1"/>
          </p:cNvPicPr>
          <p:nvPr>
            <p:ph idx="1"/>
            <a:videoFile r:link="rId1"/>
          </p:nvPr>
        </p:nvPicPr>
        <p:blipFill>
          <a:blip r:embed="rId3"/>
          <a:stretch>
            <a:fillRect/>
          </a:stretch>
        </p:blipFill>
        <p:spPr>
          <a:xfrm>
            <a:off x="1716258" y="1536895"/>
            <a:ext cx="8810631" cy="4955980"/>
          </a:xfrm>
          <a:prstGeom prst="rect">
            <a:avLst/>
          </a:prstGeom>
        </p:spPr>
      </p:pic>
    </p:spTree>
    <p:extLst>
      <p:ext uri="{BB962C8B-B14F-4D97-AF65-F5344CB8AC3E}">
        <p14:creationId xmlns:p14="http://schemas.microsoft.com/office/powerpoint/2010/main" val="2319891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8ADFA-A5B2-47D5-8F09-F867E8EE4908}"/>
              </a:ext>
            </a:extLst>
          </p:cNvPr>
          <p:cNvSpPr>
            <a:spLocks noGrp="1"/>
          </p:cNvSpPr>
          <p:nvPr>
            <p:ph type="title"/>
          </p:nvPr>
        </p:nvSpPr>
        <p:spPr/>
        <p:txBody>
          <a:bodyPr/>
          <a:lstStyle/>
          <a:p>
            <a:r>
              <a:rPr lang="en-US" dirty="0"/>
              <a:t>Some other consequences </a:t>
            </a:r>
          </a:p>
        </p:txBody>
      </p:sp>
      <p:pic>
        <p:nvPicPr>
          <p:cNvPr id="4" name="Online Media 3">
            <a:hlinkClick r:id="" action="ppaction://media"/>
            <a:extLst>
              <a:ext uri="{FF2B5EF4-FFF2-40B4-BE49-F238E27FC236}">
                <a16:creationId xmlns:a16="http://schemas.microsoft.com/office/drawing/2014/main" id="{FC6A6719-A1EF-452C-93E7-2872BA9B0C5E}"/>
              </a:ext>
            </a:extLst>
          </p:cNvPr>
          <p:cNvPicPr>
            <a:picLocks noGrp="1" noRot="1" noChangeAspect="1"/>
          </p:cNvPicPr>
          <p:nvPr>
            <p:ph idx="1"/>
            <a:videoFile r:link="rId1"/>
          </p:nvPr>
        </p:nvPicPr>
        <p:blipFill>
          <a:blip r:embed="rId3"/>
          <a:stretch>
            <a:fillRect/>
          </a:stretch>
        </p:blipFill>
        <p:spPr>
          <a:xfrm>
            <a:off x="1309756" y="1334328"/>
            <a:ext cx="9572488" cy="5384524"/>
          </a:xfrm>
          <a:prstGeom prst="rect">
            <a:avLst/>
          </a:prstGeom>
        </p:spPr>
      </p:pic>
    </p:spTree>
    <p:extLst>
      <p:ext uri="{BB962C8B-B14F-4D97-AF65-F5344CB8AC3E}">
        <p14:creationId xmlns:p14="http://schemas.microsoft.com/office/powerpoint/2010/main" val="437217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9436" y="157307"/>
            <a:ext cx="10515600" cy="1325563"/>
          </a:xfrm>
        </p:spPr>
        <p:txBody>
          <a:bodyPr/>
          <a:lstStyle/>
          <a:p>
            <a:r>
              <a:rPr lang="en-US" dirty="0"/>
              <a:t>Some other consequences </a:t>
            </a:r>
          </a:p>
        </p:txBody>
      </p:sp>
      <p:pic>
        <p:nvPicPr>
          <p:cNvPr id="4" name="Marcador de contenido 3"/>
          <p:cNvPicPr>
            <a:picLocks noGrp="1" noChangeAspect="1"/>
          </p:cNvPicPr>
          <p:nvPr>
            <p:ph idx="1"/>
          </p:nvPr>
        </p:nvPicPr>
        <p:blipFill>
          <a:blip r:embed="rId2"/>
          <a:stretch>
            <a:fillRect/>
          </a:stretch>
        </p:blipFill>
        <p:spPr>
          <a:xfrm>
            <a:off x="1212583" y="1209530"/>
            <a:ext cx="9766834" cy="5491163"/>
          </a:xfrm>
          <a:prstGeom prst="rect">
            <a:avLst/>
          </a:prstGeom>
        </p:spPr>
      </p:pic>
    </p:spTree>
    <p:extLst>
      <p:ext uri="{BB962C8B-B14F-4D97-AF65-F5344CB8AC3E}">
        <p14:creationId xmlns:p14="http://schemas.microsoft.com/office/powerpoint/2010/main" val="533472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Sports and Social Mobility.</a:t>
            </a:r>
          </a:p>
        </p:txBody>
      </p:sp>
      <p:sp>
        <p:nvSpPr>
          <p:cNvPr id="3" name="Marcador de contenido 2"/>
          <p:cNvSpPr>
            <a:spLocks noGrp="1"/>
          </p:cNvSpPr>
          <p:nvPr>
            <p:ph idx="1"/>
          </p:nvPr>
        </p:nvSpPr>
        <p:spPr>
          <a:xfrm>
            <a:off x="838200" y="1825625"/>
            <a:ext cx="4658591" cy="4351338"/>
          </a:xfrm>
        </p:spPr>
        <p:txBody>
          <a:bodyPr>
            <a:normAutofit/>
          </a:bodyPr>
          <a:lstStyle/>
          <a:p>
            <a:pPr marL="0" indent="0">
              <a:buNone/>
            </a:pPr>
            <a:r>
              <a:rPr lang="en-US" dirty="0"/>
              <a:t>Are sports effective tools for social mobility? </a:t>
            </a:r>
          </a:p>
          <a:p>
            <a:pPr>
              <a:buFontTx/>
              <a:buChar char="-"/>
            </a:pPr>
            <a:r>
              <a:rPr lang="en-US" dirty="0"/>
              <a:t>Is becoming an athlete a realistic option as a career?</a:t>
            </a:r>
          </a:p>
          <a:p>
            <a:pPr>
              <a:buFontTx/>
              <a:buChar char="-"/>
            </a:pPr>
            <a:r>
              <a:rPr lang="en-US" dirty="0"/>
              <a:t>Are sports an effective tool for forging the necessary qualities –discipline, self-esteem, perseverance, etc. – to be successful in life?  </a:t>
            </a:r>
          </a:p>
        </p:txBody>
      </p:sp>
      <p:pic>
        <p:nvPicPr>
          <p:cNvPr id="4" name="Imagen 3"/>
          <p:cNvPicPr>
            <a:picLocks noChangeAspect="1"/>
          </p:cNvPicPr>
          <p:nvPr/>
        </p:nvPicPr>
        <p:blipFill>
          <a:blip r:embed="rId2"/>
          <a:stretch>
            <a:fillRect/>
          </a:stretch>
        </p:blipFill>
        <p:spPr>
          <a:xfrm>
            <a:off x="6844583" y="2012662"/>
            <a:ext cx="4376805" cy="3663694"/>
          </a:xfrm>
          <a:prstGeom prst="rect">
            <a:avLst/>
          </a:prstGeom>
        </p:spPr>
      </p:pic>
    </p:spTree>
    <p:extLst>
      <p:ext uri="{BB962C8B-B14F-4D97-AF65-F5344CB8AC3E}">
        <p14:creationId xmlns:p14="http://schemas.microsoft.com/office/powerpoint/2010/main" val="2120500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We can see it in: </a:t>
            </a:r>
          </a:p>
        </p:txBody>
      </p:sp>
      <p:sp>
        <p:nvSpPr>
          <p:cNvPr id="3" name="Marcador de contenido 2"/>
          <p:cNvSpPr>
            <a:spLocks noGrp="1"/>
          </p:cNvSpPr>
          <p:nvPr>
            <p:ph idx="1"/>
          </p:nvPr>
        </p:nvSpPr>
        <p:spPr/>
        <p:txBody>
          <a:bodyPr>
            <a:normAutofit fontScale="77500" lnSpcReduction="20000"/>
          </a:bodyPr>
          <a:lstStyle/>
          <a:p>
            <a:pPr marL="514350" indent="-514350">
              <a:buAutoNum type="arabicPeriod"/>
            </a:pPr>
            <a:r>
              <a:rPr lang="en-US" sz="9600" dirty="0"/>
              <a:t>Public policy/organizations/international aid  agencies.</a:t>
            </a:r>
          </a:p>
          <a:p>
            <a:pPr marL="514350" indent="-514350">
              <a:buAutoNum type="arabicPeriod"/>
            </a:pPr>
            <a:r>
              <a:rPr lang="en-US" sz="9600" dirty="0"/>
              <a:t>People’s actions </a:t>
            </a:r>
          </a:p>
        </p:txBody>
      </p:sp>
    </p:spTree>
    <p:extLst>
      <p:ext uri="{BB962C8B-B14F-4D97-AF65-F5344CB8AC3E}">
        <p14:creationId xmlns:p14="http://schemas.microsoft.com/office/powerpoint/2010/main" val="86462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629930"/>
          </a:xfrm>
        </p:spPr>
        <p:txBody>
          <a:bodyPr>
            <a:normAutofit fontScale="90000"/>
          </a:bodyPr>
          <a:lstStyle/>
          <a:p>
            <a:r>
              <a:rPr lang="en-US" dirty="0"/>
              <a:t>According to some governments ( i.e. Sarkozy in France) and international organizations, YES! </a:t>
            </a:r>
          </a:p>
        </p:txBody>
      </p:sp>
      <p:sp>
        <p:nvSpPr>
          <p:cNvPr id="3" name="Marcador de contenido 2"/>
          <p:cNvSpPr>
            <a:spLocks noGrp="1"/>
          </p:cNvSpPr>
          <p:nvPr>
            <p:ph idx="1"/>
          </p:nvPr>
        </p:nvSpPr>
        <p:spPr>
          <a:xfrm>
            <a:off x="838200" y="2400299"/>
            <a:ext cx="10515600" cy="3304309"/>
          </a:xfrm>
        </p:spPr>
        <p:txBody>
          <a:bodyPr>
            <a:normAutofit/>
          </a:bodyPr>
          <a:lstStyle/>
          <a:p>
            <a:pPr marL="0" indent="0">
              <a:buNone/>
            </a:pPr>
            <a:r>
              <a:rPr lang="en-US" b="1" dirty="0"/>
              <a:t>The United Nation’s International Day of Sport for Development and Peace 6 April</a:t>
            </a:r>
          </a:p>
          <a:p>
            <a:pPr marL="0" indent="0">
              <a:buNone/>
            </a:pPr>
            <a:r>
              <a:rPr lang="en-US" dirty="0"/>
              <a:t>"Sport is also an important enabler of </a:t>
            </a:r>
            <a:r>
              <a:rPr lang="en-US" u="sng" dirty="0"/>
              <a:t>sustainable development</a:t>
            </a:r>
            <a:r>
              <a:rPr lang="en-US" dirty="0"/>
              <a:t>. We recognize the growing contribution of sport to the realization of development and peace in its promotion of tolerance and respect and the contributions it makes to the empowerment of women and of young people, individuals and communities as well as to health, education and social inclusion objectives."</a:t>
            </a:r>
          </a:p>
        </p:txBody>
      </p:sp>
    </p:spTree>
    <p:extLst>
      <p:ext uri="{BB962C8B-B14F-4D97-AF65-F5344CB8AC3E}">
        <p14:creationId xmlns:p14="http://schemas.microsoft.com/office/powerpoint/2010/main" val="228744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If you don’t play sports, you are in a disadvantage! </a:t>
            </a:r>
          </a:p>
        </p:txBody>
      </p:sp>
      <p:sp>
        <p:nvSpPr>
          <p:cNvPr id="3" name="Marcador de contenido 2"/>
          <p:cNvSpPr>
            <a:spLocks noGrp="1"/>
          </p:cNvSpPr>
          <p:nvPr>
            <p:ph idx="1"/>
          </p:nvPr>
        </p:nvSpPr>
        <p:spPr/>
        <p:txBody>
          <a:bodyPr/>
          <a:lstStyle/>
          <a:p>
            <a:pPr marL="0" indent="0">
              <a:buNone/>
            </a:pPr>
            <a:r>
              <a:rPr lang="en-US" dirty="0"/>
              <a:t>http://www.thepostgame.com/hope-solo-us-youth-soccer-needs-be-affordable</a:t>
            </a:r>
          </a:p>
          <a:p>
            <a:pPr marL="0" indent="0">
              <a:buNone/>
            </a:pPr>
            <a:r>
              <a:rPr lang="en-US" dirty="0"/>
              <a:t>The Guardian UK </a:t>
            </a:r>
          </a:p>
          <a:p>
            <a:pPr marL="0" indent="0">
              <a:buNone/>
            </a:pPr>
            <a:r>
              <a:rPr lang="en-US" dirty="0"/>
              <a:t>“It’s only working for the white kids’: American soccer’s diversity problem</a:t>
            </a:r>
          </a:p>
          <a:p>
            <a:pPr marL="0" indent="0">
              <a:buNone/>
            </a:pPr>
            <a:r>
              <a:rPr lang="en-US" dirty="0"/>
              <a:t>- Why is soccer not like basketball in the US?</a:t>
            </a:r>
          </a:p>
          <a:p>
            <a:pPr>
              <a:buFontTx/>
              <a:buChar char="-"/>
            </a:pPr>
            <a:r>
              <a:rPr lang="en-US" dirty="0"/>
              <a:t>What is the “pay-to-play” system</a:t>
            </a:r>
            <a:r>
              <a:rPr lang="en-US"/>
              <a:t>? </a:t>
            </a:r>
          </a:p>
          <a:p>
            <a:pPr>
              <a:buFontTx/>
              <a:buChar char="-"/>
            </a:pPr>
            <a:endParaRPr lang="en-US" dirty="0"/>
          </a:p>
          <a:p>
            <a:pPr>
              <a:buFontTx/>
              <a:buChar char="-"/>
            </a:pPr>
            <a:endParaRPr lang="en-US" dirty="0"/>
          </a:p>
          <a:p>
            <a:pPr marL="0" indent="0">
              <a:buNone/>
            </a:pPr>
            <a:endParaRPr lang="en-US" dirty="0"/>
          </a:p>
        </p:txBody>
      </p:sp>
    </p:spTree>
    <p:extLst>
      <p:ext uri="{BB962C8B-B14F-4D97-AF65-F5344CB8AC3E}">
        <p14:creationId xmlns:p14="http://schemas.microsoft.com/office/powerpoint/2010/main" val="136141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762F0-9B3C-4732-A67B-F31293BFF6A7}"/>
              </a:ext>
            </a:extLst>
          </p:cNvPr>
          <p:cNvSpPr>
            <a:spLocks noGrp="1"/>
          </p:cNvSpPr>
          <p:nvPr>
            <p:ph type="title"/>
          </p:nvPr>
        </p:nvSpPr>
        <p:spPr/>
        <p:txBody>
          <a:bodyPr/>
          <a:lstStyle/>
          <a:p>
            <a:r>
              <a:rPr lang="en-US" dirty="0"/>
              <a:t>Swimming pools and soccer </a:t>
            </a:r>
          </a:p>
        </p:txBody>
      </p:sp>
      <p:pic>
        <p:nvPicPr>
          <p:cNvPr id="4" name="Content Placeholder 3">
            <a:extLst>
              <a:ext uri="{FF2B5EF4-FFF2-40B4-BE49-F238E27FC236}">
                <a16:creationId xmlns:a16="http://schemas.microsoft.com/office/drawing/2014/main" id="{33CF5E05-655D-4D0E-BAF4-E27181136AF3}"/>
              </a:ext>
            </a:extLst>
          </p:cNvPr>
          <p:cNvPicPr>
            <a:picLocks noGrp="1" noChangeAspect="1"/>
          </p:cNvPicPr>
          <p:nvPr>
            <p:ph idx="1"/>
          </p:nvPr>
        </p:nvPicPr>
        <p:blipFill>
          <a:blip r:embed="rId2"/>
          <a:stretch>
            <a:fillRect/>
          </a:stretch>
        </p:blipFill>
        <p:spPr>
          <a:xfrm>
            <a:off x="1583473" y="1814559"/>
            <a:ext cx="3758218" cy="3837014"/>
          </a:xfrm>
          <a:prstGeom prst="rect">
            <a:avLst/>
          </a:prstGeom>
        </p:spPr>
      </p:pic>
      <p:pic>
        <p:nvPicPr>
          <p:cNvPr id="5" name="Picture 4">
            <a:extLst>
              <a:ext uri="{FF2B5EF4-FFF2-40B4-BE49-F238E27FC236}">
                <a16:creationId xmlns:a16="http://schemas.microsoft.com/office/drawing/2014/main" id="{A33592BE-26C9-4D48-843E-C2DF678ABFE0}"/>
              </a:ext>
            </a:extLst>
          </p:cNvPr>
          <p:cNvPicPr>
            <a:picLocks noChangeAspect="1"/>
          </p:cNvPicPr>
          <p:nvPr/>
        </p:nvPicPr>
        <p:blipFill>
          <a:blip r:embed="rId3"/>
          <a:stretch>
            <a:fillRect/>
          </a:stretch>
        </p:blipFill>
        <p:spPr>
          <a:xfrm>
            <a:off x="6850310" y="2490882"/>
            <a:ext cx="4417189" cy="2484369"/>
          </a:xfrm>
          <a:prstGeom prst="rect">
            <a:avLst/>
          </a:prstGeom>
        </p:spPr>
      </p:pic>
    </p:spTree>
    <p:extLst>
      <p:ext uri="{BB962C8B-B14F-4D97-AF65-F5344CB8AC3E}">
        <p14:creationId xmlns:p14="http://schemas.microsoft.com/office/powerpoint/2010/main" val="3609777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err="1"/>
              <a:t>Spaaji</a:t>
            </a:r>
            <a:r>
              <a:rPr lang="en-US" dirty="0"/>
              <a:t> (2009)”Sports and Social Mobility” </a:t>
            </a:r>
          </a:p>
        </p:txBody>
      </p:sp>
      <p:sp>
        <p:nvSpPr>
          <p:cNvPr id="3" name="Marcador de contenido 2"/>
          <p:cNvSpPr>
            <a:spLocks noGrp="1"/>
          </p:cNvSpPr>
          <p:nvPr>
            <p:ph idx="1"/>
          </p:nvPr>
        </p:nvSpPr>
        <p:spPr/>
        <p:txBody>
          <a:bodyPr/>
          <a:lstStyle/>
          <a:p>
            <a:pPr>
              <a:buFontTx/>
              <a:buChar char="-"/>
            </a:pPr>
            <a:r>
              <a:rPr lang="en-US" sz="6600" dirty="0"/>
              <a:t>Very critical view on the issue </a:t>
            </a:r>
          </a:p>
          <a:p>
            <a:pPr>
              <a:buFontTx/>
              <a:buChar char="-"/>
            </a:pPr>
            <a:r>
              <a:rPr lang="en-US" sz="6600" dirty="0"/>
              <a:t>The “myth” of social mobility through sports (statistically).</a:t>
            </a:r>
          </a:p>
          <a:p>
            <a:pPr marL="0" indent="0">
              <a:buNone/>
            </a:pPr>
            <a:endParaRPr lang="en-US" dirty="0"/>
          </a:p>
          <a:p>
            <a:pPr>
              <a:buFontTx/>
              <a:buChar char="-"/>
            </a:pPr>
            <a:endParaRPr lang="en-US" dirty="0"/>
          </a:p>
        </p:txBody>
      </p:sp>
    </p:spTree>
    <p:extLst>
      <p:ext uri="{BB962C8B-B14F-4D97-AF65-F5344CB8AC3E}">
        <p14:creationId xmlns:p14="http://schemas.microsoft.com/office/powerpoint/2010/main" val="1767296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err="1"/>
              <a:t>Spaaji</a:t>
            </a:r>
            <a:r>
              <a:rPr lang="en-US" dirty="0"/>
              <a:t> 2009</a:t>
            </a:r>
          </a:p>
        </p:txBody>
      </p:sp>
      <p:sp>
        <p:nvSpPr>
          <p:cNvPr id="4" name="Elipse 3"/>
          <p:cNvSpPr/>
          <p:nvPr/>
        </p:nvSpPr>
        <p:spPr>
          <a:xfrm>
            <a:off x="5631874" y="365126"/>
            <a:ext cx="2140526" cy="15675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Programs for promoting sports as tools for social change</a:t>
            </a:r>
          </a:p>
        </p:txBody>
      </p:sp>
      <p:cxnSp>
        <p:nvCxnSpPr>
          <p:cNvPr id="6" name="Conector recto de flecha 5"/>
          <p:cNvCxnSpPr>
            <a:stCxn id="4" idx="4"/>
          </p:cNvCxnSpPr>
          <p:nvPr/>
        </p:nvCxnSpPr>
        <p:spPr>
          <a:xfrm flipH="1">
            <a:off x="6431973" y="1932710"/>
            <a:ext cx="270164" cy="1122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6668366" y="2346830"/>
            <a:ext cx="2208068" cy="103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H="1">
            <a:off x="4260273" y="3054927"/>
            <a:ext cx="21535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Elipse 10"/>
          <p:cNvSpPr/>
          <p:nvPr/>
        </p:nvSpPr>
        <p:spPr>
          <a:xfrm>
            <a:off x="8920594" y="1358611"/>
            <a:ext cx="2337955" cy="19015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 provide tools for social improvement  </a:t>
            </a:r>
          </a:p>
        </p:txBody>
      </p:sp>
      <p:sp>
        <p:nvSpPr>
          <p:cNvPr id="12" name="Elipse 11"/>
          <p:cNvSpPr/>
          <p:nvPr/>
        </p:nvSpPr>
        <p:spPr>
          <a:xfrm>
            <a:off x="2286000" y="2439265"/>
            <a:ext cx="1828801" cy="17482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 an career option </a:t>
            </a:r>
          </a:p>
        </p:txBody>
      </p:sp>
      <p:cxnSp>
        <p:nvCxnSpPr>
          <p:cNvPr id="15" name="Conector recto de flecha 14"/>
          <p:cNvCxnSpPr>
            <a:stCxn id="12" idx="4"/>
          </p:cNvCxnSpPr>
          <p:nvPr/>
        </p:nvCxnSpPr>
        <p:spPr>
          <a:xfrm flipH="1">
            <a:off x="1808018" y="4187534"/>
            <a:ext cx="1392383" cy="800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Imagen 15"/>
          <p:cNvPicPr>
            <a:picLocks noChangeAspect="1"/>
          </p:cNvPicPr>
          <p:nvPr/>
        </p:nvPicPr>
        <p:blipFill>
          <a:blip r:embed="rId2"/>
          <a:stretch>
            <a:fillRect/>
          </a:stretch>
        </p:blipFill>
        <p:spPr>
          <a:xfrm>
            <a:off x="277858" y="5153891"/>
            <a:ext cx="2282289" cy="1278082"/>
          </a:xfrm>
          <a:prstGeom prst="rect">
            <a:avLst/>
          </a:prstGeom>
        </p:spPr>
      </p:pic>
      <p:cxnSp>
        <p:nvCxnSpPr>
          <p:cNvPr id="18" name="Conector recto de flecha 17"/>
          <p:cNvCxnSpPr/>
          <p:nvPr/>
        </p:nvCxnSpPr>
        <p:spPr>
          <a:xfrm>
            <a:off x="3200400" y="4260273"/>
            <a:ext cx="1246909" cy="810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n 18"/>
          <p:cNvPicPr>
            <a:picLocks noChangeAspect="1"/>
          </p:cNvPicPr>
          <p:nvPr/>
        </p:nvPicPr>
        <p:blipFill>
          <a:blip r:embed="rId3"/>
          <a:stretch>
            <a:fillRect/>
          </a:stretch>
        </p:blipFill>
        <p:spPr>
          <a:xfrm>
            <a:off x="2919069" y="5169412"/>
            <a:ext cx="2495117" cy="1349817"/>
          </a:xfrm>
          <a:prstGeom prst="rect">
            <a:avLst/>
          </a:prstGeom>
        </p:spPr>
      </p:pic>
      <p:cxnSp>
        <p:nvCxnSpPr>
          <p:cNvPr id="21" name="Conector recto de flecha 20"/>
          <p:cNvCxnSpPr/>
          <p:nvPr/>
        </p:nvCxnSpPr>
        <p:spPr>
          <a:xfrm flipH="1">
            <a:off x="10411174" y="3260146"/>
            <a:ext cx="1" cy="800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agen 22"/>
          <p:cNvPicPr>
            <a:picLocks noChangeAspect="1"/>
          </p:cNvPicPr>
          <p:nvPr/>
        </p:nvPicPr>
        <p:blipFill>
          <a:blip r:embed="rId4"/>
          <a:stretch>
            <a:fillRect/>
          </a:stretch>
        </p:blipFill>
        <p:spPr>
          <a:xfrm>
            <a:off x="10026634" y="4070850"/>
            <a:ext cx="1920756" cy="1438713"/>
          </a:xfrm>
          <a:prstGeom prst="rect">
            <a:avLst/>
          </a:prstGeom>
        </p:spPr>
      </p:pic>
      <p:cxnSp>
        <p:nvCxnSpPr>
          <p:cNvPr id="26" name="Conector recto de flecha 25"/>
          <p:cNvCxnSpPr>
            <a:stCxn id="11" idx="3"/>
          </p:cNvCxnSpPr>
          <p:nvPr/>
        </p:nvCxnSpPr>
        <p:spPr>
          <a:xfrm flipH="1">
            <a:off x="8717971" y="2981674"/>
            <a:ext cx="545009" cy="678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Elipse 26"/>
          <p:cNvSpPr/>
          <p:nvPr/>
        </p:nvSpPr>
        <p:spPr>
          <a:xfrm>
            <a:off x="6751491" y="3584860"/>
            <a:ext cx="2425065" cy="1205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Needs to be complemented with  </a:t>
            </a:r>
          </a:p>
        </p:txBody>
      </p:sp>
      <p:cxnSp>
        <p:nvCxnSpPr>
          <p:cNvPr id="29" name="Conector recto de flecha 28"/>
          <p:cNvCxnSpPr/>
          <p:nvPr/>
        </p:nvCxnSpPr>
        <p:spPr>
          <a:xfrm flipH="1">
            <a:off x="6858000" y="4790207"/>
            <a:ext cx="768927" cy="1974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 name="Imagen 29"/>
          <p:cNvPicPr>
            <a:picLocks noChangeAspect="1"/>
          </p:cNvPicPr>
          <p:nvPr/>
        </p:nvPicPr>
        <p:blipFill>
          <a:blip r:embed="rId5"/>
          <a:stretch>
            <a:fillRect/>
          </a:stretch>
        </p:blipFill>
        <p:spPr>
          <a:xfrm>
            <a:off x="5702187" y="5042929"/>
            <a:ext cx="1368135" cy="879515"/>
          </a:xfrm>
          <a:prstGeom prst="rect">
            <a:avLst/>
          </a:prstGeom>
        </p:spPr>
      </p:pic>
      <p:sp>
        <p:nvSpPr>
          <p:cNvPr id="31" name="Elipse 30"/>
          <p:cNvSpPr/>
          <p:nvPr/>
        </p:nvSpPr>
        <p:spPr>
          <a:xfrm>
            <a:off x="6630655" y="234683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Imagen 31"/>
          <p:cNvPicPr>
            <a:picLocks noChangeAspect="1"/>
          </p:cNvPicPr>
          <p:nvPr/>
        </p:nvPicPr>
        <p:blipFill>
          <a:blip r:embed="rId6"/>
          <a:stretch>
            <a:fillRect/>
          </a:stretch>
        </p:blipFill>
        <p:spPr>
          <a:xfrm>
            <a:off x="7772400" y="5057994"/>
            <a:ext cx="1404156" cy="786327"/>
          </a:xfrm>
          <a:prstGeom prst="rect">
            <a:avLst/>
          </a:prstGeom>
        </p:spPr>
      </p:pic>
      <p:cxnSp>
        <p:nvCxnSpPr>
          <p:cNvPr id="34" name="Conector recto de flecha 33"/>
          <p:cNvCxnSpPr>
            <a:stCxn id="27" idx="4"/>
            <a:endCxn id="32" idx="0"/>
          </p:cNvCxnSpPr>
          <p:nvPr/>
        </p:nvCxnSpPr>
        <p:spPr>
          <a:xfrm>
            <a:off x="7964024" y="4790207"/>
            <a:ext cx="510454" cy="2677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334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Paradox </a:t>
            </a:r>
          </a:p>
        </p:txBody>
      </p:sp>
      <p:sp>
        <p:nvSpPr>
          <p:cNvPr id="3" name="Marcador de contenido 2"/>
          <p:cNvSpPr>
            <a:spLocks noGrp="1"/>
          </p:cNvSpPr>
          <p:nvPr>
            <p:ph idx="1"/>
          </p:nvPr>
        </p:nvSpPr>
        <p:spPr/>
        <p:txBody>
          <a:bodyPr>
            <a:noAutofit/>
          </a:bodyPr>
          <a:lstStyle/>
          <a:p>
            <a:pPr marL="0" indent="0">
              <a:buNone/>
            </a:pPr>
            <a:r>
              <a:rPr lang="en-US" sz="4000" dirty="0"/>
              <a:t>“While sport programs aimed at wider social objectives tend to be highly regarded by disadvantaged youth and their families, such programs tend to construct disadvantage young people as a social problem, and their ulterior political-ideological aim is to discipline and “civilize” the target group rather than enhance their agency and autonomy”  </a:t>
            </a:r>
          </a:p>
        </p:txBody>
      </p:sp>
    </p:spTree>
    <p:extLst>
      <p:ext uri="{BB962C8B-B14F-4D97-AF65-F5344CB8AC3E}">
        <p14:creationId xmlns:p14="http://schemas.microsoft.com/office/powerpoint/2010/main" val="1311036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As a result: </a:t>
            </a:r>
          </a:p>
        </p:txBody>
      </p:sp>
      <p:sp>
        <p:nvSpPr>
          <p:cNvPr id="3" name="Marcador de contenido 2"/>
          <p:cNvSpPr>
            <a:spLocks noGrp="1"/>
          </p:cNvSpPr>
          <p:nvPr>
            <p:ph idx="1"/>
          </p:nvPr>
        </p:nvSpPr>
        <p:spPr>
          <a:xfrm>
            <a:off x="838200" y="1825625"/>
            <a:ext cx="5801139" cy="4351338"/>
          </a:xfrm>
        </p:spPr>
        <p:txBody>
          <a:bodyPr>
            <a:normAutofit fontScale="55000" lnSpcReduction="20000"/>
          </a:bodyPr>
          <a:lstStyle/>
          <a:p>
            <a:pPr marL="0" indent="0">
              <a:buNone/>
            </a:pPr>
            <a:r>
              <a:rPr lang="en-US" sz="7800" dirty="0"/>
              <a:t>Many of these programs promotes inequality by selling false promises to members of poor communities. </a:t>
            </a:r>
          </a:p>
          <a:p>
            <a:pPr marL="0" indent="0">
              <a:buNone/>
            </a:pPr>
            <a:r>
              <a:rPr lang="en-US" sz="6600" dirty="0"/>
              <a:t> </a:t>
            </a:r>
          </a:p>
          <a:p>
            <a:endParaRPr lang="en-US" sz="6600" dirty="0"/>
          </a:p>
          <a:p>
            <a:pPr marL="0" indent="0">
              <a:buNone/>
            </a:pPr>
            <a:r>
              <a:rPr lang="en-US" sz="6600" dirty="0"/>
              <a:t>	</a:t>
            </a:r>
          </a:p>
        </p:txBody>
      </p:sp>
      <p:pic>
        <p:nvPicPr>
          <p:cNvPr id="4" name="Picture 3">
            <a:extLst>
              <a:ext uri="{FF2B5EF4-FFF2-40B4-BE49-F238E27FC236}">
                <a16:creationId xmlns:a16="http://schemas.microsoft.com/office/drawing/2014/main" id="{F8104212-C120-44FF-8203-AFEBE12E63B4}"/>
              </a:ext>
            </a:extLst>
          </p:cNvPr>
          <p:cNvPicPr>
            <a:picLocks noChangeAspect="1"/>
          </p:cNvPicPr>
          <p:nvPr/>
        </p:nvPicPr>
        <p:blipFill>
          <a:blip r:embed="rId2"/>
          <a:stretch>
            <a:fillRect/>
          </a:stretch>
        </p:blipFill>
        <p:spPr>
          <a:xfrm>
            <a:off x="6893858" y="0"/>
            <a:ext cx="5298142" cy="6858000"/>
          </a:xfrm>
          <a:prstGeom prst="rect">
            <a:avLst/>
          </a:prstGeom>
        </p:spPr>
      </p:pic>
    </p:spTree>
    <p:extLst>
      <p:ext uri="{BB962C8B-B14F-4D97-AF65-F5344CB8AC3E}">
        <p14:creationId xmlns:p14="http://schemas.microsoft.com/office/powerpoint/2010/main" val="2383515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Kareem Abdul </a:t>
            </a:r>
            <a:r>
              <a:rPr lang="en-US" dirty="0" err="1"/>
              <a:t>Jabbar</a:t>
            </a:r>
            <a:r>
              <a:rPr lang="en-US" dirty="0"/>
              <a:t> </a:t>
            </a:r>
          </a:p>
        </p:txBody>
      </p:sp>
      <p:pic>
        <p:nvPicPr>
          <p:cNvPr id="4" name="Marcador de contenido 3"/>
          <p:cNvPicPr>
            <a:picLocks noGrp="1" noChangeAspect="1"/>
          </p:cNvPicPr>
          <p:nvPr>
            <p:ph idx="1"/>
          </p:nvPr>
        </p:nvPicPr>
        <p:blipFill>
          <a:blip r:embed="rId2"/>
          <a:stretch>
            <a:fillRect/>
          </a:stretch>
        </p:blipFill>
        <p:spPr>
          <a:xfrm>
            <a:off x="541193" y="2304113"/>
            <a:ext cx="8096250" cy="3810000"/>
          </a:xfrm>
          <a:prstGeom prst="rect">
            <a:avLst/>
          </a:prstGeom>
        </p:spPr>
      </p:pic>
      <p:pic>
        <p:nvPicPr>
          <p:cNvPr id="5" name="Imagen 4"/>
          <p:cNvPicPr>
            <a:picLocks noChangeAspect="1"/>
          </p:cNvPicPr>
          <p:nvPr/>
        </p:nvPicPr>
        <p:blipFill>
          <a:blip r:embed="rId3"/>
          <a:stretch>
            <a:fillRect/>
          </a:stretch>
        </p:blipFill>
        <p:spPr>
          <a:xfrm>
            <a:off x="8840066" y="678439"/>
            <a:ext cx="3219450" cy="4752975"/>
          </a:xfrm>
          <a:prstGeom prst="rect">
            <a:avLst/>
          </a:prstGeom>
        </p:spPr>
      </p:pic>
    </p:spTree>
    <p:extLst>
      <p:ext uri="{BB962C8B-B14F-4D97-AF65-F5344CB8AC3E}">
        <p14:creationId xmlns:p14="http://schemas.microsoft.com/office/powerpoint/2010/main" val="367645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Sports and Social Mobilization </a:t>
            </a:r>
          </a:p>
        </p:txBody>
      </p:sp>
      <p:pic>
        <p:nvPicPr>
          <p:cNvPr id="4" name="Marcador de contenido 3"/>
          <p:cNvPicPr>
            <a:picLocks noGrp="1" noChangeAspect="1"/>
          </p:cNvPicPr>
          <p:nvPr>
            <p:ph idx="1"/>
          </p:nvPr>
        </p:nvPicPr>
        <p:blipFill>
          <a:blip r:embed="rId2"/>
          <a:stretch>
            <a:fillRect/>
          </a:stretch>
        </p:blipFill>
        <p:spPr>
          <a:xfrm>
            <a:off x="3615049" y="1586706"/>
            <a:ext cx="3237122" cy="4531971"/>
          </a:xfrm>
          <a:prstGeom prst="rect">
            <a:avLst/>
          </a:prstGeom>
        </p:spPr>
      </p:pic>
      <p:pic>
        <p:nvPicPr>
          <p:cNvPr id="5" name="Imagen 4"/>
          <p:cNvPicPr>
            <a:picLocks noChangeAspect="1"/>
          </p:cNvPicPr>
          <p:nvPr/>
        </p:nvPicPr>
        <p:blipFill>
          <a:blip r:embed="rId3"/>
          <a:stretch>
            <a:fillRect/>
          </a:stretch>
        </p:blipFill>
        <p:spPr>
          <a:xfrm>
            <a:off x="214545" y="1591208"/>
            <a:ext cx="3149163" cy="2169423"/>
          </a:xfrm>
          <a:prstGeom prst="rect">
            <a:avLst/>
          </a:prstGeom>
        </p:spPr>
      </p:pic>
      <p:pic>
        <p:nvPicPr>
          <p:cNvPr id="6" name="Imagen 5"/>
          <p:cNvPicPr>
            <a:picLocks noChangeAspect="1"/>
          </p:cNvPicPr>
          <p:nvPr/>
        </p:nvPicPr>
        <p:blipFill>
          <a:blip r:embed="rId4"/>
          <a:stretch>
            <a:fillRect/>
          </a:stretch>
        </p:blipFill>
        <p:spPr>
          <a:xfrm>
            <a:off x="214545" y="4055419"/>
            <a:ext cx="3191711" cy="2123939"/>
          </a:xfrm>
          <a:prstGeom prst="rect">
            <a:avLst/>
          </a:prstGeom>
        </p:spPr>
      </p:pic>
      <p:pic>
        <p:nvPicPr>
          <p:cNvPr id="7" name="Imagen 6"/>
          <p:cNvPicPr>
            <a:picLocks noChangeAspect="1"/>
          </p:cNvPicPr>
          <p:nvPr/>
        </p:nvPicPr>
        <p:blipFill>
          <a:blip r:embed="rId5"/>
          <a:stretch>
            <a:fillRect/>
          </a:stretch>
        </p:blipFill>
        <p:spPr>
          <a:xfrm>
            <a:off x="9392233" y="367730"/>
            <a:ext cx="2402556" cy="3019429"/>
          </a:xfrm>
          <a:prstGeom prst="rect">
            <a:avLst/>
          </a:prstGeom>
        </p:spPr>
      </p:pic>
      <p:pic>
        <p:nvPicPr>
          <p:cNvPr id="8" name="Imagen 7"/>
          <p:cNvPicPr>
            <a:picLocks noChangeAspect="1"/>
          </p:cNvPicPr>
          <p:nvPr/>
        </p:nvPicPr>
        <p:blipFill>
          <a:blip r:embed="rId6"/>
          <a:stretch>
            <a:fillRect/>
          </a:stretch>
        </p:blipFill>
        <p:spPr>
          <a:xfrm>
            <a:off x="7103512" y="3874706"/>
            <a:ext cx="3489999" cy="2326666"/>
          </a:xfrm>
          <a:prstGeom prst="rect">
            <a:avLst/>
          </a:prstGeom>
        </p:spPr>
      </p:pic>
      <p:pic>
        <p:nvPicPr>
          <p:cNvPr id="9" name="Imagen 8"/>
          <p:cNvPicPr>
            <a:picLocks noChangeAspect="1"/>
          </p:cNvPicPr>
          <p:nvPr/>
        </p:nvPicPr>
        <p:blipFill>
          <a:blip r:embed="rId7"/>
          <a:stretch>
            <a:fillRect/>
          </a:stretch>
        </p:blipFill>
        <p:spPr>
          <a:xfrm>
            <a:off x="7141494" y="1247881"/>
            <a:ext cx="1809750" cy="2533650"/>
          </a:xfrm>
          <a:prstGeom prst="rect">
            <a:avLst/>
          </a:prstGeom>
        </p:spPr>
      </p:pic>
    </p:spTree>
    <p:extLst>
      <p:ext uri="{BB962C8B-B14F-4D97-AF65-F5344CB8AC3E}">
        <p14:creationId xmlns:p14="http://schemas.microsoft.com/office/powerpoint/2010/main" val="3592848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342900"/>
            <a:ext cx="10515600" cy="5834063"/>
          </a:xfrm>
        </p:spPr>
        <p:txBody>
          <a:bodyPr>
            <a:normAutofit fontScale="85000" lnSpcReduction="20000"/>
          </a:bodyPr>
          <a:lstStyle/>
          <a:p>
            <a:pPr marL="514350" indent="-514350">
              <a:buAutoNum type="arabicPeriod"/>
            </a:pPr>
            <a:r>
              <a:rPr lang="en-US" sz="5200" dirty="0"/>
              <a:t>What is the contradiction related to the US National Anthem? </a:t>
            </a:r>
          </a:p>
          <a:p>
            <a:pPr marL="514350" indent="-514350">
              <a:buAutoNum type="arabicPeriod"/>
            </a:pPr>
            <a:r>
              <a:rPr lang="en-US" sz="5200" dirty="0"/>
              <a:t>Do African American athletes reject the National Anthem?</a:t>
            </a:r>
          </a:p>
          <a:p>
            <a:pPr marL="514350" indent="-514350">
              <a:buAutoNum type="arabicPeriod"/>
            </a:pPr>
            <a:r>
              <a:rPr lang="en-US" sz="5200" dirty="0"/>
              <a:t>Why were many Black Athletes involved in politics in the 1960s? </a:t>
            </a:r>
          </a:p>
          <a:p>
            <a:pPr marL="514350" indent="-514350">
              <a:buAutoNum type="arabicPeriod"/>
            </a:pPr>
            <a:r>
              <a:rPr lang="en-US" sz="5200" dirty="0"/>
              <a:t>What did happen to the political “energy” in the 1980s-1990s. </a:t>
            </a:r>
          </a:p>
          <a:p>
            <a:pPr marL="514350" indent="-514350">
              <a:buAutoNum type="arabicPeriod"/>
            </a:pPr>
            <a:r>
              <a:rPr lang="en-US" sz="5200" dirty="0"/>
              <a:t>What did change after 911 in relation to sports? </a:t>
            </a:r>
          </a:p>
          <a:p>
            <a:pPr marL="0" indent="0">
              <a:buNone/>
            </a:pPr>
            <a:r>
              <a:rPr lang="en-US" dirty="0"/>
              <a:t>http://video.newyorker.com/watch/the-black-athlete-in-america</a:t>
            </a:r>
          </a:p>
        </p:txBody>
      </p:sp>
    </p:spTree>
    <p:extLst>
      <p:ext uri="{BB962C8B-B14F-4D97-AF65-F5344CB8AC3E}">
        <p14:creationId xmlns:p14="http://schemas.microsoft.com/office/powerpoint/2010/main" val="2172044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Why did athletes mobilized  </a:t>
            </a:r>
          </a:p>
        </p:txBody>
      </p:sp>
      <p:sp>
        <p:nvSpPr>
          <p:cNvPr id="3" name="Marcador de contenido 2"/>
          <p:cNvSpPr>
            <a:spLocks noGrp="1"/>
          </p:cNvSpPr>
          <p:nvPr>
            <p:ph idx="1"/>
          </p:nvPr>
        </p:nvSpPr>
        <p:spPr/>
        <p:txBody>
          <a:bodyPr/>
          <a:lstStyle/>
          <a:p>
            <a:pPr marL="0" indent="0">
              <a:buNone/>
            </a:pPr>
            <a:r>
              <a:rPr lang="en-US" dirty="0"/>
              <a:t>1. Very bad conditions for their community. </a:t>
            </a:r>
          </a:p>
        </p:txBody>
      </p:sp>
      <p:pic>
        <p:nvPicPr>
          <p:cNvPr id="5" name="Imagen 4"/>
          <p:cNvPicPr>
            <a:picLocks noChangeAspect="1"/>
          </p:cNvPicPr>
          <p:nvPr/>
        </p:nvPicPr>
        <p:blipFill>
          <a:blip r:embed="rId2"/>
          <a:stretch>
            <a:fillRect/>
          </a:stretch>
        </p:blipFill>
        <p:spPr>
          <a:xfrm>
            <a:off x="359807" y="3108960"/>
            <a:ext cx="5172313" cy="2908006"/>
          </a:xfrm>
          <a:prstGeom prst="rect">
            <a:avLst/>
          </a:prstGeom>
        </p:spPr>
      </p:pic>
      <p:pic>
        <p:nvPicPr>
          <p:cNvPr id="6" name="Picture 5">
            <a:extLst>
              <a:ext uri="{FF2B5EF4-FFF2-40B4-BE49-F238E27FC236}">
                <a16:creationId xmlns:a16="http://schemas.microsoft.com/office/drawing/2014/main" id="{4486686A-AEF9-45C5-A30D-18E7D708BD56}"/>
              </a:ext>
            </a:extLst>
          </p:cNvPr>
          <p:cNvPicPr>
            <a:picLocks noChangeAspect="1"/>
          </p:cNvPicPr>
          <p:nvPr/>
        </p:nvPicPr>
        <p:blipFill>
          <a:blip r:embed="rId3"/>
          <a:stretch>
            <a:fillRect/>
          </a:stretch>
        </p:blipFill>
        <p:spPr>
          <a:xfrm>
            <a:off x="6096000" y="3066233"/>
            <a:ext cx="5532120" cy="2993459"/>
          </a:xfrm>
          <a:prstGeom prst="rect">
            <a:avLst/>
          </a:prstGeom>
        </p:spPr>
      </p:pic>
    </p:spTree>
    <p:extLst>
      <p:ext uri="{BB962C8B-B14F-4D97-AF65-F5344CB8AC3E}">
        <p14:creationId xmlns:p14="http://schemas.microsoft.com/office/powerpoint/2010/main" val="1282679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Why did athletes mobilized  </a:t>
            </a:r>
          </a:p>
        </p:txBody>
      </p:sp>
      <p:sp>
        <p:nvSpPr>
          <p:cNvPr id="3" name="Marcador de contenido 2"/>
          <p:cNvSpPr>
            <a:spLocks noGrp="1"/>
          </p:cNvSpPr>
          <p:nvPr>
            <p:ph idx="1"/>
          </p:nvPr>
        </p:nvSpPr>
        <p:spPr/>
        <p:txBody>
          <a:bodyPr/>
          <a:lstStyle/>
          <a:p>
            <a:pPr marL="0" indent="0">
              <a:buNone/>
            </a:pPr>
            <a:r>
              <a:rPr lang="en-US" dirty="0"/>
              <a:t>2. But, for some the situation is getting  better:</a:t>
            </a:r>
          </a:p>
          <a:p>
            <a:pPr marL="0" indent="0">
              <a:buNone/>
            </a:pPr>
            <a:endParaRPr lang="en-US" dirty="0"/>
          </a:p>
        </p:txBody>
      </p:sp>
      <p:pic>
        <p:nvPicPr>
          <p:cNvPr id="5" name="Imagen 4"/>
          <p:cNvPicPr>
            <a:picLocks noChangeAspect="1"/>
          </p:cNvPicPr>
          <p:nvPr/>
        </p:nvPicPr>
        <p:blipFill>
          <a:blip r:embed="rId2"/>
          <a:stretch>
            <a:fillRect/>
          </a:stretch>
        </p:blipFill>
        <p:spPr>
          <a:xfrm>
            <a:off x="3314903" y="2628900"/>
            <a:ext cx="6335827" cy="3548063"/>
          </a:xfrm>
          <a:prstGeom prst="rect">
            <a:avLst/>
          </a:prstGeom>
        </p:spPr>
      </p:pic>
    </p:spTree>
    <p:extLst>
      <p:ext uri="{BB962C8B-B14F-4D97-AF65-F5344CB8AC3E}">
        <p14:creationId xmlns:p14="http://schemas.microsoft.com/office/powerpoint/2010/main" val="207503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EE796-1323-48E7-A83D-ED65ED6FD366}"/>
              </a:ext>
            </a:extLst>
          </p:cNvPr>
          <p:cNvSpPr>
            <a:spLocks noGrp="1"/>
          </p:cNvSpPr>
          <p:nvPr>
            <p:ph type="title"/>
          </p:nvPr>
        </p:nvSpPr>
        <p:spPr/>
        <p:txBody>
          <a:bodyPr/>
          <a:lstStyle/>
          <a:p>
            <a:r>
              <a:rPr lang="en-US" dirty="0"/>
              <a:t>Lebron James </a:t>
            </a:r>
          </a:p>
        </p:txBody>
      </p:sp>
      <p:pic>
        <p:nvPicPr>
          <p:cNvPr id="4" name="Online Media 3">
            <a:hlinkClick r:id="" action="ppaction://media"/>
            <a:extLst>
              <a:ext uri="{FF2B5EF4-FFF2-40B4-BE49-F238E27FC236}">
                <a16:creationId xmlns:a16="http://schemas.microsoft.com/office/drawing/2014/main" id="{49887055-D3B1-4931-BEAE-42E201981195}"/>
              </a:ext>
            </a:extLst>
          </p:cNvPr>
          <p:cNvPicPr>
            <a:picLocks noGrp="1" noRot="1" noChangeAspect="1"/>
          </p:cNvPicPr>
          <p:nvPr>
            <p:ph idx="1"/>
            <a:videoFile r:link="rId1"/>
          </p:nvPr>
        </p:nvPicPr>
        <p:blipFill>
          <a:blip r:embed="rId3"/>
          <a:stretch>
            <a:fillRect/>
          </a:stretch>
        </p:blipFill>
        <p:spPr>
          <a:xfrm>
            <a:off x="1538868" y="1437113"/>
            <a:ext cx="9456234" cy="5319132"/>
          </a:xfrm>
          <a:prstGeom prst="rect">
            <a:avLst/>
          </a:prstGeom>
        </p:spPr>
      </p:pic>
    </p:spTree>
    <p:extLst>
      <p:ext uri="{BB962C8B-B14F-4D97-AF65-F5344CB8AC3E}">
        <p14:creationId xmlns:p14="http://schemas.microsoft.com/office/powerpoint/2010/main" val="113265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F5E8-C0AE-469A-A970-ED15E3EFF4B8}"/>
              </a:ext>
            </a:extLst>
          </p:cNvPr>
          <p:cNvSpPr>
            <a:spLocks noGrp="1"/>
          </p:cNvSpPr>
          <p:nvPr>
            <p:ph type="title"/>
          </p:nvPr>
        </p:nvSpPr>
        <p:spPr/>
        <p:txBody>
          <a:bodyPr/>
          <a:lstStyle/>
          <a:p>
            <a:r>
              <a:rPr lang="en-US" dirty="0"/>
              <a:t>Michael Jordan </a:t>
            </a:r>
          </a:p>
        </p:txBody>
      </p:sp>
      <p:pic>
        <p:nvPicPr>
          <p:cNvPr id="4" name="Content Placeholder 3">
            <a:extLst>
              <a:ext uri="{FF2B5EF4-FFF2-40B4-BE49-F238E27FC236}">
                <a16:creationId xmlns:a16="http://schemas.microsoft.com/office/drawing/2014/main" id="{02FBFFA8-E4BC-4422-91BF-A7A32FBEB6D1}"/>
              </a:ext>
            </a:extLst>
          </p:cNvPr>
          <p:cNvPicPr>
            <a:picLocks noGrp="1" noChangeAspect="1"/>
          </p:cNvPicPr>
          <p:nvPr>
            <p:ph idx="1"/>
          </p:nvPr>
        </p:nvPicPr>
        <p:blipFill>
          <a:blip r:embed="rId3"/>
          <a:stretch>
            <a:fillRect/>
          </a:stretch>
        </p:blipFill>
        <p:spPr>
          <a:xfrm>
            <a:off x="9170562" y="312530"/>
            <a:ext cx="2672032" cy="1503018"/>
          </a:xfrm>
          <a:prstGeom prst="rect">
            <a:avLst/>
          </a:prstGeom>
        </p:spPr>
      </p:pic>
      <p:pic>
        <p:nvPicPr>
          <p:cNvPr id="6" name="Online Media 5">
            <a:hlinkClick r:id="" action="ppaction://media"/>
            <a:extLst>
              <a:ext uri="{FF2B5EF4-FFF2-40B4-BE49-F238E27FC236}">
                <a16:creationId xmlns:a16="http://schemas.microsoft.com/office/drawing/2014/main" id="{1EA1516B-FE82-4068-B66B-62BCDE17CAEB}"/>
              </a:ext>
            </a:extLst>
          </p:cNvPr>
          <p:cNvPicPr>
            <a:picLocks noRot="1" noChangeAspect="1"/>
          </p:cNvPicPr>
          <p:nvPr>
            <a:videoFile r:link="rId1"/>
          </p:nvPr>
        </p:nvPicPr>
        <p:blipFill>
          <a:blip r:embed="rId4"/>
          <a:stretch>
            <a:fillRect/>
          </a:stretch>
        </p:blipFill>
        <p:spPr>
          <a:xfrm>
            <a:off x="669234" y="2008947"/>
            <a:ext cx="8620539" cy="4849053"/>
          </a:xfrm>
          <a:prstGeom prst="rect">
            <a:avLst/>
          </a:prstGeom>
        </p:spPr>
      </p:pic>
    </p:spTree>
    <p:extLst>
      <p:ext uri="{BB962C8B-B14F-4D97-AF65-F5344CB8AC3E}">
        <p14:creationId xmlns:p14="http://schemas.microsoft.com/office/powerpoint/2010/main" val="4097382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Craig Hodges: 'Jordan didn't speak out because he didn't know what to say‘ (The Guardian)</a:t>
            </a:r>
          </a:p>
        </p:txBody>
      </p:sp>
      <p:sp>
        <p:nvSpPr>
          <p:cNvPr id="3" name="2 Marcador de contenido"/>
          <p:cNvSpPr>
            <a:spLocks noGrp="1"/>
          </p:cNvSpPr>
          <p:nvPr>
            <p:ph idx="1"/>
          </p:nvPr>
        </p:nvSpPr>
        <p:spPr>
          <a:xfrm>
            <a:off x="1981200" y="1988841"/>
            <a:ext cx="8229600" cy="4137323"/>
          </a:xfrm>
        </p:spPr>
        <p:txBody>
          <a:bodyPr/>
          <a:lstStyle/>
          <a:p>
            <a:pPr marL="514350" indent="-514350">
              <a:buAutoNum type="arabicPeriod"/>
            </a:pPr>
            <a:r>
              <a:rPr lang="en-US" dirty="0"/>
              <a:t>What did happen to his career?</a:t>
            </a:r>
          </a:p>
          <a:p>
            <a:pPr marL="514350" indent="-514350">
              <a:buAutoNum type="arabicPeriod"/>
            </a:pPr>
            <a:r>
              <a:rPr lang="en-US" dirty="0"/>
              <a:t>Why didn't the Bulls renew his contract?</a:t>
            </a:r>
          </a:p>
          <a:p>
            <a:pPr marL="514350" indent="-514350">
              <a:buAutoNum type="arabicPeriod"/>
            </a:pPr>
            <a:r>
              <a:rPr lang="en-US" dirty="0"/>
              <a:t>What was the difference between his case and Carlos and Smith back in the 1960s?</a:t>
            </a:r>
          </a:p>
          <a:p>
            <a:pPr marL="514350" indent="-514350">
              <a:buAutoNum type="arabicPeriod"/>
            </a:pPr>
            <a:r>
              <a:rPr lang="en-US" dirty="0"/>
              <a:t>What were his beliefs on bombing Iraq?</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6160" y="4821169"/>
            <a:ext cx="2664296" cy="177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3430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9544" y="209261"/>
            <a:ext cx="10515600" cy="1325563"/>
          </a:xfrm>
        </p:spPr>
        <p:txBody>
          <a:bodyPr/>
          <a:lstStyle/>
          <a:p>
            <a:r>
              <a:rPr lang="en-US" dirty="0"/>
              <a:t>Mohammed Ali/ Refused to play the white game </a:t>
            </a:r>
          </a:p>
        </p:txBody>
      </p:sp>
      <p:pic>
        <p:nvPicPr>
          <p:cNvPr id="6" name="Marcador de contenido 5"/>
          <p:cNvPicPr>
            <a:picLocks noGrp="1" noChangeAspect="1"/>
          </p:cNvPicPr>
          <p:nvPr>
            <p:ph idx="1"/>
          </p:nvPr>
        </p:nvPicPr>
        <p:blipFill>
          <a:blip r:embed="rId2"/>
          <a:stretch>
            <a:fillRect/>
          </a:stretch>
        </p:blipFill>
        <p:spPr>
          <a:xfrm>
            <a:off x="6497782" y="1898507"/>
            <a:ext cx="5167745" cy="3494376"/>
          </a:xfrm>
          <a:prstGeom prst="rect">
            <a:avLst/>
          </a:prstGeom>
        </p:spPr>
      </p:pic>
      <p:sp>
        <p:nvSpPr>
          <p:cNvPr id="7" name="CuadroTexto 6"/>
          <p:cNvSpPr txBox="1"/>
          <p:nvPr/>
        </p:nvSpPr>
        <p:spPr>
          <a:xfrm>
            <a:off x="457199" y="1690688"/>
            <a:ext cx="5320145" cy="5109091"/>
          </a:xfrm>
          <a:prstGeom prst="rect">
            <a:avLst/>
          </a:prstGeom>
          <a:noFill/>
        </p:spPr>
        <p:txBody>
          <a:bodyPr wrap="square" rtlCol="0">
            <a:spAutoFit/>
          </a:bodyPr>
          <a:lstStyle/>
          <a:p>
            <a:pPr marL="285750" indent="-285750">
              <a:buFont typeface="Arial" panose="020B0604020202020204" pitchFamily="34" charset="0"/>
              <a:buChar char="•"/>
            </a:pPr>
            <a:r>
              <a:rPr lang="en-US" sz="2800" dirty="0"/>
              <a:t>Born in Kentucky in 1940s</a:t>
            </a:r>
          </a:p>
          <a:p>
            <a:pPr marL="285750" indent="-285750">
              <a:buFont typeface="Arial" panose="020B0604020202020204" pitchFamily="34" charset="0"/>
              <a:buChar char="•"/>
            </a:pPr>
            <a:r>
              <a:rPr lang="en-US" sz="2800" dirty="0"/>
              <a:t>Heavyweight Champion at very young age (22 years)</a:t>
            </a:r>
          </a:p>
          <a:p>
            <a:pPr marL="285750" indent="-285750">
              <a:buFont typeface="Arial" panose="020B0604020202020204" pitchFamily="34" charset="0"/>
              <a:buChar char="•"/>
            </a:pPr>
            <a:r>
              <a:rPr lang="en-US" sz="2800" dirty="0"/>
              <a:t>Very critical on “black integration” </a:t>
            </a:r>
          </a:p>
          <a:p>
            <a:pPr marL="285750" indent="-285750">
              <a:buFont typeface="Arial" panose="020B0604020202020204" pitchFamily="34" charset="0"/>
              <a:buChar char="•"/>
            </a:pPr>
            <a:r>
              <a:rPr lang="en-US" sz="2800" dirty="0"/>
              <a:t>Converted to Islam</a:t>
            </a:r>
          </a:p>
          <a:p>
            <a:pPr marL="285750" indent="-285750">
              <a:buFont typeface="Arial" panose="020B0604020202020204" pitchFamily="34" charset="0"/>
              <a:buChar char="•"/>
            </a:pPr>
            <a:r>
              <a:rPr lang="en-US" sz="2800" dirty="0"/>
              <a:t>Critical against the Vietnam war. </a:t>
            </a:r>
          </a:p>
          <a:p>
            <a:pPr marL="285750" indent="-285750">
              <a:buFont typeface="Arial" panose="020B0604020202020204" pitchFamily="34" charset="0"/>
              <a:buChar char="•"/>
            </a:pPr>
            <a:r>
              <a:rPr lang="en-US" sz="2800" dirty="0"/>
              <a:t>Conflicts with other black boxers</a:t>
            </a:r>
          </a:p>
          <a:p>
            <a:pPr marL="285750" indent="-285750">
              <a:buFont typeface="Arial" panose="020B0604020202020204" pitchFamily="34" charset="0"/>
              <a:buChar char="•"/>
            </a:pPr>
            <a:r>
              <a:rPr lang="en-US" sz="2800" dirty="0"/>
              <a:t>Fight in Zambia – </a:t>
            </a:r>
            <a:r>
              <a:rPr lang="en-US" sz="2800" dirty="0" err="1"/>
              <a:t>Mubuto</a:t>
            </a:r>
            <a:r>
              <a:rPr lang="en-US" sz="2800" dirty="0"/>
              <a:t> </a:t>
            </a:r>
          </a:p>
          <a:p>
            <a:pPr marL="285750" indent="-285750">
              <a:buFont typeface="Arial" panose="020B0604020202020204" pitchFamily="34" charset="0"/>
              <a:buChar char="•"/>
            </a:pPr>
            <a:r>
              <a:rPr lang="en-US" sz="2800" dirty="0"/>
              <a:t>Fought for money  </a:t>
            </a:r>
          </a:p>
          <a:p>
            <a:pPr marL="285750" indent="-285750">
              <a:buFont typeface="Arial" panose="020B0604020202020204" pitchFamily="34" charset="0"/>
              <a:buChar char="•"/>
            </a:pPr>
            <a:r>
              <a:rPr lang="en-US" sz="2800" dirty="0"/>
              <a:t>supported Ronald Reagan. </a:t>
            </a:r>
          </a:p>
          <a:p>
            <a:r>
              <a:rPr lang="en-US" dirty="0"/>
              <a:t>  </a:t>
            </a:r>
          </a:p>
        </p:txBody>
      </p:sp>
    </p:spTree>
    <p:extLst>
      <p:ext uri="{BB962C8B-B14F-4D97-AF65-F5344CB8AC3E}">
        <p14:creationId xmlns:p14="http://schemas.microsoft.com/office/powerpoint/2010/main" val="710168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Mohammed Ali/ Refused to play the “white game”</a:t>
            </a:r>
          </a:p>
        </p:txBody>
      </p:sp>
      <p:sp>
        <p:nvSpPr>
          <p:cNvPr id="3" name="Marcador de contenido 2"/>
          <p:cNvSpPr>
            <a:spLocks noGrp="1"/>
          </p:cNvSpPr>
          <p:nvPr>
            <p:ph idx="1"/>
          </p:nvPr>
        </p:nvSpPr>
        <p:spPr/>
        <p:txBody>
          <a:bodyPr/>
          <a:lstStyle/>
          <a:p>
            <a:pPr marL="0" indent="0">
              <a:buNone/>
            </a:pPr>
            <a:r>
              <a:rPr lang="en-US" dirty="0"/>
              <a:t>“With my gold medal actually hanging around my neck I couldn’t get a cheeseburger served to me in downtown Louisville restaurant” </a:t>
            </a:r>
          </a:p>
          <a:p>
            <a:pPr marL="0" indent="0">
              <a:buNone/>
            </a:pPr>
            <a:r>
              <a:rPr lang="en-US" dirty="0"/>
              <a:t>To Patterson “ Come on, America! Come on, white America”. </a:t>
            </a:r>
          </a:p>
          <a:p>
            <a:pPr marL="0" indent="0">
              <a:buNone/>
            </a:pPr>
            <a:r>
              <a:rPr lang="en-US" dirty="0"/>
              <a:t>“I </a:t>
            </a:r>
            <a:r>
              <a:rPr lang="en-US" dirty="0" err="1"/>
              <a:t>ain’t</a:t>
            </a:r>
            <a:r>
              <a:rPr lang="en-US" dirty="0"/>
              <a:t> got no quarrel with the Vietcong” </a:t>
            </a:r>
          </a:p>
          <a:p>
            <a:pPr marL="0" indent="0">
              <a:buNone/>
            </a:pPr>
            <a:r>
              <a:rPr lang="en-US" dirty="0"/>
              <a:t>“I will die before I sell out my people for the white man money”. </a:t>
            </a:r>
          </a:p>
          <a:p>
            <a:pPr marL="0" indent="0">
              <a:buNone/>
            </a:pPr>
            <a:endParaRPr lang="en-US" dirty="0"/>
          </a:p>
          <a:p>
            <a:pPr marL="0" indent="0">
              <a:buNone/>
            </a:pPr>
            <a:r>
              <a:rPr lang="en-US" dirty="0"/>
              <a:t>https://www.youtube.com/watch?v=0k7Ir1bWjyM</a:t>
            </a:r>
          </a:p>
        </p:txBody>
      </p:sp>
    </p:spTree>
    <p:extLst>
      <p:ext uri="{BB962C8B-B14F-4D97-AF65-F5344CB8AC3E}">
        <p14:creationId xmlns:p14="http://schemas.microsoft.com/office/powerpoint/2010/main" val="535804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1279E033-161D-4FA2-A4CD-3FA9A2AE41E0}"/>
              </a:ext>
            </a:extLst>
          </p:cNvPr>
          <p:cNvPicPr>
            <a:picLocks noGrp="1" noRot="1" noChangeAspect="1"/>
          </p:cNvPicPr>
          <p:nvPr>
            <p:ph idx="1"/>
            <a:videoFile r:link="rId1"/>
          </p:nvPr>
        </p:nvPicPr>
        <p:blipFill>
          <a:blip r:embed="rId3"/>
          <a:stretch>
            <a:fillRect/>
          </a:stretch>
        </p:blipFill>
        <p:spPr>
          <a:xfrm>
            <a:off x="1624361" y="913702"/>
            <a:ext cx="8943278" cy="5030595"/>
          </a:xfrm>
          <a:prstGeom prst="rect">
            <a:avLst/>
          </a:prstGeom>
        </p:spPr>
      </p:pic>
    </p:spTree>
    <p:extLst>
      <p:ext uri="{BB962C8B-B14F-4D97-AF65-F5344CB8AC3E}">
        <p14:creationId xmlns:p14="http://schemas.microsoft.com/office/powerpoint/2010/main" val="184567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Questions </a:t>
            </a:r>
          </a:p>
        </p:txBody>
      </p:sp>
      <p:sp>
        <p:nvSpPr>
          <p:cNvPr id="3" name="Marcador de contenido 2"/>
          <p:cNvSpPr>
            <a:spLocks noGrp="1"/>
          </p:cNvSpPr>
          <p:nvPr>
            <p:ph idx="1"/>
          </p:nvPr>
        </p:nvSpPr>
        <p:spPr/>
        <p:txBody>
          <a:bodyPr>
            <a:normAutofit fontScale="92500" lnSpcReduction="10000"/>
          </a:bodyPr>
          <a:lstStyle/>
          <a:p>
            <a:r>
              <a:rPr lang="en-US" sz="3600" dirty="0"/>
              <a:t>Before Ali, what type of “role model” black athletes needed to be? (9)</a:t>
            </a:r>
          </a:p>
          <a:p>
            <a:r>
              <a:rPr lang="en-US" sz="3600" dirty="0"/>
              <a:t>What was the contradiction with that “role model” (9-10)</a:t>
            </a:r>
          </a:p>
          <a:p>
            <a:r>
              <a:rPr lang="en-US" sz="3600" dirty="0"/>
              <a:t>How did Mohammed Ali resolved the duality “Uncle Tom”/“Bad Ni66$%”  (10)? </a:t>
            </a:r>
          </a:p>
          <a:p>
            <a:r>
              <a:rPr lang="en-US" sz="3600" dirty="0"/>
              <a:t>Why is the Mohammed Ali conversion as a political action (14)?</a:t>
            </a:r>
          </a:p>
          <a:p>
            <a:r>
              <a:rPr lang="en-US" sz="3600" dirty="0"/>
              <a:t>Why is the decline of black sports stars? (27-28)</a:t>
            </a:r>
          </a:p>
          <a:p>
            <a:pPr marL="0" indent="0">
              <a:buNone/>
            </a:pPr>
            <a:r>
              <a:rPr lang="en-US" dirty="0"/>
              <a:t> </a:t>
            </a:r>
          </a:p>
        </p:txBody>
      </p:sp>
    </p:spTree>
    <p:extLst>
      <p:ext uri="{BB962C8B-B14F-4D97-AF65-F5344CB8AC3E}">
        <p14:creationId xmlns:p14="http://schemas.microsoft.com/office/powerpoint/2010/main" val="388310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755</Words>
  <Application>Microsoft Macintosh PowerPoint</Application>
  <PresentationFormat>Widescreen</PresentationFormat>
  <Paragraphs>83</Paragraphs>
  <Slides>27</Slides>
  <Notes>0</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Class 8 </vt:lpstr>
      <vt:lpstr>Final exam </vt:lpstr>
      <vt:lpstr>Last class </vt:lpstr>
      <vt:lpstr>What is the problem?</vt:lpstr>
      <vt:lpstr>Some other consequences </vt:lpstr>
      <vt:lpstr>Some other consequences </vt:lpstr>
      <vt:lpstr>Sports and Social Mobility.</vt:lpstr>
      <vt:lpstr>We can see it in: </vt:lpstr>
      <vt:lpstr>According to some governments ( i.e. Sarkozy in France) and international organizations, YES! </vt:lpstr>
      <vt:lpstr>If you don’t play sports, you are in a disadvantage! </vt:lpstr>
      <vt:lpstr>Swimming pools and soccer </vt:lpstr>
      <vt:lpstr>Spaaji (2009)”Sports and Social Mobility” </vt:lpstr>
      <vt:lpstr>Spaaji 2009</vt:lpstr>
      <vt:lpstr>Paradox </vt:lpstr>
      <vt:lpstr>As a result: </vt:lpstr>
      <vt:lpstr>Kareem Abdul Jabbar </vt:lpstr>
      <vt:lpstr>Sports and Social Mobilization </vt:lpstr>
      <vt:lpstr>PowerPoint Presentation</vt:lpstr>
      <vt:lpstr>Why did athletes mobilized  </vt:lpstr>
      <vt:lpstr>Why did athletes mobilized  </vt:lpstr>
      <vt:lpstr>Lebron James </vt:lpstr>
      <vt:lpstr>Michael Jordan </vt:lpstr>
      <vt:lpstr>Craig Hodges: 'Jordan didn't speak out because he didn't know what to say‘ (The Guardian)</vt:lpstr>
      <vt:lpstr>Mohammed Ali/ Refused to play the white game </vt:lpstr>
      <vt:lpstr>Mohammed Ali/ Refused to play the “white game”</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8 </dc:title>
  <dc:creator>dieguiho cortes</dc:creator>
  <cp:lastModifiedBy>Jiaxin Li</cp:lastModifiedBy>
  <cp:revision>17</cp:revision>
  <dcterms:created xsi:type="dcterms:W3CDTF">2019-08-27T23:25:23Z</dcterms:created>
  <dcterms:modified xsi:type="dcterms:W3CDTF">2019-08-31T21:37:33Z</dcterms:modified>
</cp:coreProperties>
</file>